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7866B-9ED1-4E51-91C7-B71CBEF0D0D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0DABB60-E95E-4A8C-A9D8-D8046004DD97}">
      <dgm:prSet/>
      <dgm:spPr/>
      <dgm:t>
        <a:bodyPr/>
        <a:lstStyle/>
        <a:p>
          <a:r>
            <a:rPr lang="pl-PL"/>
            <a:t>Artykuł:</a:t>
          </a:r>
          <a:endParaRPr lang="en-US"/>
        </a:p>
      </dgm:t>
    </dgm:pt>
    <dgm:pt modelId="{9BB12265-EB86-4141-916A-435E9A4E028F}" type="parTrans" cxnId="{C7B083FE-ABAA-4DC0-8B08-E7D3844FC2CD}">
      <dgm:prSet/>
      <dgm:spPr/>
      <dgm:t>
        <a:bodyPr/>
        <a:lstStyle/>
        <a:p>
          <a:endParaRPr lang="en-US"/>
        </a:p>
      </dgm:t>
    </dgm:pt>
    <dgm:pt modelId="{5A192D88-49D1-475E-A1D7-EA7F9C929555}" type="sibTrans" cxnId="{C7B083FE-ABAA-4DC0-8B08-E7D3844FC2CD}">
      <dgm:prSet/>
      <dgm:spPr/>
      <dgm:t>
        <a:bodyPr/>
        <a:lstStyle/>
        <a:p>
          <a:endParaRPr lang="en-US"/>
        </a:p>
      </dgm:t>
    </dgm:pt>
    <dgm:pt modelId="{6B6922FC-5EE6-46A2-AC31-C10088A4D78B}">
      <dgm:prSet/>
      <dgm:spPr/>
      <dgm:t>
        <a:bodyPr/>
        <a:lstStyle/>
        <a:p>
          <a:r>
            <a:rPr lang="pl-PL"/>
            <a:t>https://arxiv.org/pdf/1911.02042.pdf</a:t>
          </a:r>
          <a:endParaRPr lang="en-US"/>
        </a:p>
      </dgm:t>
    </dgm:pt>
    <dgm:pt modelId="{2432F776-07DE-46DB-9ECD-579714256A6F}" type="parTrans" cxnId="{D1DEA9A8-FC50-4A57-92BA-D7F8408E7C25}">
      <dgm:prSet/>
      <dgm:spPr/>
      <dgm:t>
        <a:bodyPr/>
        <a:lstStyle/>
        <a:p>
          <a:endParaRPr lang="en-US"/>
        </a:p>
      </dgm:t>
    </dgm:pt>
    <dgm:pt modelId="{F18C73EC-04CE-4FF6-99F5-B214B6043D07}" type="sibTrans" cxnId="{D1DEA9A8-FC50-4A57-92BA-D7F8408E7C25}">
      <dgm:prSet/>
      <dgm:spPr/>
      <dgm:t>
        <a:bodyPr/>
        <a:lstStyle/>
        <a:p>
          <a:endParaRPr lang="en-US"/>
        </a:p>
      </dgm:t>
    </dgm:pt>
    <dgm:pt modelId="{77ADEC4E-09E2-45FA-9BC6-C1FA989BD353}">
      <dgm:prSet/>
      <dgm:spPr/>
      <dgm:t>
        <a:bodyPr/>
        <a:lstStyle/>
        <a:p>
          <a:r>
            <a:rPr lang="pl-PL"/>
            <a:t>Github:</a:t>
          </a:r>
          <a:endParaRPr lang="en-US"/>
        </a:p>
      </dgm:t>
    </dgm:pt>
    <dgm:pt modelId="{9B471E25-0D16-4865-87AF-230D831D8EBC}" type="parTrans" cxnId="{36F938B9-8066-4E0A-A67D-2B8FDC31027C}">
      <dgm:prSet/>
      <dgm:spPr/>
      <dgm:t>
        <a:bodyPr/>
        <a:lstStyle/>
        <a:p>
          <a:endParaRPr lang="en-US"/>
        </a:p>
      </dgm:t>
    </dgm:pt>
    <dgm:pt modelId="{27DDF641-EBE1-4AE4-A956-3BD68340DB68}" type="sibTrans" cxnId="{36F938B9-8066-4E0A-A67D-2B8FDC31027C}">
      <dgm:prSet/>
      <dgm:spPr/>
      <dgm:t>
        <a:bodyPr/>
        <a:lstStyle/>
        <a:p>
          <a:endParaRPr lang="en-US"/>
        </a:p>
      </dgm:t>
    </dgm:pt>
    <dgm:pt modelId="{2B907CAC-3E1B-4480-8E58-6DCD2B7AAF9F}">
      <dgm:prSet/>
      <dgm:spPr/>
      <dgm:t>
        <a:bodyPr/>
        <a:lstStyle/>
        <a:p>
          <a:r>
            <a:rPr lang="pl-PL"/>
            <a:t>https://github.com/lethaiq/GRACE_KDD20</a:t>
          </a:r>
          <a:endParaRPr lang="en-US"/>
        </a:p>
      </dgm:t>
    </dgm:pt>
    <dgm:pt modelId="{88830EDB-DF14-4588-BF86-E892BF0B26FF}" type="parTrans" cxnId="{489F7DEC-B77B-4798-A88C-E299CC630E54}">
      <dgm:prSet/>
      <dgm:spPr/>
      <dgm:t>
        <a:bodyPr/>
        <a:lstStyle/>
        <a:p>
          <a:endParaRPr lang="en-US"/>
        </a:p>
      </dgm:t>
    </dgm:pt>
    <dgm:pt modelId="{29D27774-7E35-49E7-8B79-D5B12EB7591C}" type="sibTrans" cxnId="{489F7DEC-B77B-4798-A88C-E299CC630E54}">
      <dgm:prSet/>
      <dgm:spPr/>
      <dgm:t>
        <a:bodyPr/>
        <a:lstStyle/>
        <a:p>
          <a:endParaRPr lang="en-US"/>
        </a:p>
      </dgm:t>
    </dgm:pt>
    <dgm:pt modelId="{34BB8892-1135-469C-9FDF-924E2F883C4B}">
      <dgm:prSet/>
      <dgm:spPr/>
      <dgm:t>
        <a:bodyPr/>
        <a:lstStyle/>
        <a:p>
          <a:r>
            <a:rPr lang="pl-PL"/>
            <a:t>Nagranie z konferencji:</a:t>
          </a:r>
          <a:endParaRPr lang="en-US"/>
        </a:p>
      </dgm:t>
    </dgm:pt>
    <dgm:pt modelId="{B55695E3-D31D-4391-844F-7B38ACEE1DC7}" type="parTrans" cxnId="{9E28AC22-CE35-4A48-A7D8-D1D89C282A37}">
      <dgm:prSet/>
      <dgm:spPr/>
      <dgm:t>
        <a:bodyPr/>
        <a:lstStyle/>
        <a:p>
          <a:endParaRPr lang="en-US"/>
        </a:p>
      </dgm:t>
    </dgm:pt>
    <dgm:pt modelId="{89DAAA41-F477-4C5B-BCE4-478CB711BB8C}" type="sibTrans" cxnId="{9E28AC22-CE35-4A48-A7D8-D1D89C282A37}">
      <dgm:prSet/>
      <dgm:spPr/>
      <dgm:t>
        <a:bodyPr/>
        <a:lstStyle/>
        <a:p>
          <a:endParaRPr lang="en-US"/>
        </a:p>
      </dgm:t>
    </dgm:pt>
    <dgm:pt modelId="{842D0873-7983-4B74-BC6A-308FFAD89924}">
      <dgm:prSet/>
      <dgm:spPr/>
      <dgm:t>
        <a:bodyPr/>
        <a:lstStyle/>
        <a:p>
          <a:r>
            <a:rPr lang="pl-PL"/>
            <a:t>https://doi.org/10.1145/3394486.3403066</a:t>
          </a:r>
          <a:endParaRPr lang="en-US"/>
        </a:p>
      </dgm:t>
    </dgm:pt>
    <dgm:pt modelId="{B8DDEF2D-2000-462F-AD4A-E2CEE2BF8C07}" type="parTrans" cxnId="{A2BE2B5E-D4A9-48F9-A2F9-62EAC4D9BE24}">
      <dgm:prSet/>
      <dgm:spPr/>
      <dgm:t>
        <a:bodyPr/>
        <a:lstStyle/>
        <a:p>
          <a:endParaRPr lang="en-US"/>
        </a:p>
      </dgm:t>
    </dgm:pt>
    <dgm:pt modelId="{03620D7E-394A-42CC-98D4-299AEDDECB91}" type="sibTrans" cxnId="{A2BE2B5E-D4A9-48F9-A2F9-62EAC4D9BE24}">
      <dgm:prSet/>
      <dgm:spPr/>
      <dgm:t>
        <a:bodyPr/>
        <a:lstStyle/>
        <a:p>
          <a:endParaRPr lang="en-US"/>
        </a:p>
      </dgm:t>
    </dgm:pt>
    <dgm:pt modelId="{73EB6C37-3D2F-4571-8570-C4DD04F55ABC}" type="pres">
      <dgm:prSet presAssocID="{8677866B-9ED1-4E51-91C7-B71CBEF0D0DF}" presName="linear" presStyleCnt="0">
        <dgm:presLayoutVars>
          <dgm:animLvl val="lvl"/>
          <dgm:resizeHandles val="exact"/>
        </dgm:presLayoutVars>
      </dgm:prSet>
      <dgm:spPr/>
    </dgm:pt>
    <dgm:pt modelId="{D3C3BE1B-287C-40D7-92A7-7F53D99AD3D3}" type="pres">
      <dgm:prSet presAssocID="{90DABB60-E95E-4A8C-A9D8-D8046004DD9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64812A-2B18-46D5-9C60-0EEA2DEB76FE}" type="pres">
      <dgm:prSet presAssocID="{90DABB60-E95E-4A8C-A9D8-D8046004DD97}" presName="childText" presStyleLbl="revTx" presStyleIdx="0" presStyleCnt="3">
        <dgm:presLayoutVars>
          <dgm:bulletEnabled val="1"/>
        </dgm:presLayoutVars>
      </dgm:prSet>
      <dgm:spPr/>
    </dgm:pt>
    <dgm:pt modelId="{D36A2591-0FE1-424A-9D07-DD6D0C63E7CE}" type="pres">
      <dgm:prSet presAssocID="{77ADEC4E-09E2-45FA-9BC6-C1FA989BD35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53E9896-94C2-4703-A7F0-ED29C5BD18DD}" type="pres">
      <dgm:prSet presAssocID="{77ADEC4E-09E2-45FA-9BC6-C1FA989BD353}" presName="childText" presStyleLbl="revTx" presStyleIdx="1" presStyleCnt="3">
        <dgm:presLayoutVars>
          <dgm:bulletEnabled val="1"/>
        </dgm:presLayoutVars>
      </dgm:prSet>
      <dgm:spPr/>
    </dgm:pt>
    <dgm:pt modelId="{2330E1C5-7655-435F-BB3D-22EA48CAC8C8}" type="pres">
      <dgm:prSet presAssocID="{34BB8892-1135-469C-9FDF-924E2F883C4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4025150-D388-4B65-8BC9-7E372961B64A}" type="pres">
      <dgm:prSet presAssocID="{34BB8892-1135-469C-9FDF-924E2F883C4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0904402-E8E0-401B-8BB5-6E776DCFC2D0}" type="presOf" srcId="{842D0873-7983-4B74-BC6A-308FFAD89924}" destId="{B4025150-D388-4B65-8BC9-7E372961B64A}" srcOrd="0" destOrd="0" presId="urn:microsoft.com/office/officeart/2005/8/layout/vList2"/>
    <dgm:cxn modelId="{9E28AC22-CE35-4A48-A7D8-D1D89C282A37}" srcId="{8677866B-9ED1-4E51-91C7-B71CBEF0D0DF}" destId="{34BB8892-1135-469C-9FDF-924E2F883C4B}" srcOrd="2" destOrd="0" parTransId="{B55695E3-D31D-4391-844F-7B38ACEE1DC7}" sibTransId="{89DAAA41-F477-4C5B-BCE4-478CB711BB8C}"/>
    <dgm:cxn modelId="{B8EDC327-651C-4F10-B812-505977057941}" type="presOf" srcId="{8677866B-9ED1-4E51-91C7-B71CBEF0D0DF}" destId="{73EB6C37-3D2F-4571-8570-C4DD04F55ABC}" srcOrd="0" destOrd="0" presId="urn:microsoft.com/office/officeart/2005/8/layout/vList2"/>
    <dgm:cxn modelId="{3237602A-0616-4069-9386-72B53382FAA8}" type="presOf" srcId="{34BB8892-1135-469C-9FDF-924E2F883C4B}" destId="{2330E1C5-7655-435F-BB3D-22EA48CAC8C8}" srcOrd="0" destOrd="0" presId="urn:microsoft.com/office/officeart/2005/8/layout/vList2"/>
    <dgm:cxn modelId="{61802C33-9EB3-4460-9F62-6FF053913A86}" type="presOf" srcId="{2B907CAC-3E1B-4480-8E58-6DCD2B7AAF9F}" destId="{953E9896-94C2-4703-A7F0-ED29C5BD18DD}" srcOrd="0" destOrd="0" presId="urn:microsoft.com/office/officeart/2005/8/layout/vList2"/>
    <dgm:cxn modelId="{A2BE2B5E-D4A9-48F9-A2F9-62EAC4D9BE24}" srcId="{34BB8892-1135-469C-9FDF-924E2F883C4B}" destId="{842D0873-7983-4B74-BC6A-308FFAD89924}" srcOrd="0" destOrd="0" parTransId="{B8DDEF2D-2000-462F-AD4A-E2CEE2BF8C07}" sibTransId="{03620D7E-394A-42CC-98D4-299AEDDECB91}"/>
    <dgm:cxn modelId="{97E30B59-D2B4-40DF-B487-1BC29F22375E}" type="presOf" srcId="{6B6922FC-5EE6-46A2-AC31-C10088A4D78B}" destId="{BE64812A-2B18-46D5-9C60-0EEA2DEB76FE}" srcOrd="0" destOrd="0" presId="urn:microsoft.com/office/officeart/2005/8/layout/vList2"/>
    <dgm:cxn modelId="{D1DEA9A8-FC50-4A57-92BA-D7F8408E7C25}" srcId="{90DABB60-E95E-4A8C-A9D8-D8046004DD97}" destId="{6B6922FC-5EE6-46A2-AC31-C10088A4D78B}" srcOrd="0" destOrd="0" parTransId="{2432F776-07DE-46DB-9ECD-579714256A6F}" sibTransId="{F18C73EC-04CE-4FF6-99F5-B214B6043D07}"/>
    <dgm:cxn modelId="{092226B0-EB19-4C19-A650-656D275868FA}" type="presOf" srcId="{77ADEC4E-09E2-45FA-9BC6-C1FA989BD353}" destId="{D36A2591-0FE1-424A-9D07-DD6D0C63E7CE}" srcOrd="0" destOrd="0" presId="urn:microsoft.com/office/officeart/2005/8/layout/vList2"/>
    <dgm:cxn modelId="{36F938B9-8066-4E0A-A67D-2B8FDC31027C}" srcId="{8677866B-9ED1-4E51-91C7-B71CBEF0D0DF}" destId="{77ADEC4E-09E2-45FA-9BC6-C1FA989BD353}" srcOrd="1" destOrd="0" parTransId="{9B471E25-0D16-4865-87AF-230D831D8EBC}" sibTransId="{27DDF641-EBE1-4AE4-A956-3BD68340DB68}"/>
    <dgm:cxn modelId="{76FC3EC4-89BE-4426-B968-D0107F9815C6}" type="presOf" srcId="{90DABB60-E95E-4A8C-A9D8-D8046004DD97}" destId="{D3C3BE1B-287C-40D7-92A7-7F53D99AD3D3}" srcOrd="0" destOrd="0" presId="urn:microsoft.com/office/officeart/2005/8/layout/vList2"/>
    <dgm:cxn modelId="{489F7DEC-B77B-4798-A88C-E299CC630E54}" srcId="{77ADEC4E-09E2-45FA-9BC6-C1FA989BD353}" destId="{2B907CAC-3E1B-4480-8E58-6DCD2B7AAF9F}" srcOrd="0" destOrd="0" parTransId="{88830EDB-DF14-4588-BF86-E892BF0B26FF}" sibTransId="{29D27774-7E35-49E7-8B79-D5B12EB7591C}"/>
    <dgm:cxn modelId="{C7B083FE-ABAA-4DC0-8B08-E7D3844FC2CD}" srcId="{8677866B-9ED1-4E51-91C7-B71CBEF0D0DF}" destId="{90DABB60-E95E-4A8C-A9D8-D8046004DD97}" srcOrd="0" destOrd="0" parTransId="{9BB12265-EB86-4141-916A-435E9A4E028F}" sibTransId="{5A192D88-49D1-475E-A1D7-EA7F9C929555}"/>
    <dgm:cxn modelId="{1EDF6132-CFF8-4425-9038-5B1DBB09365B}" type="presParOf" srcId="{73EB6C37-3D2F-4571-8570-C4DD04F55ABC}" destId="{D3C3BE1B-287C-40D7-92A7-7F53D99AD3D3}" srcOrd="0" destOrd="0" presId="urn:microsoft.com/office/officeart/2005/8/layout/vList2"/>
    <dgm:cxn modelId="{627DBE21-983B-422F-A822-702D1BC6CDA0}" type="presParOf" srcId="{73EB6C37-3D2F-4571-8570-C4DD04F55ABC}" destId="{BE64812A-2B18-46D5-9C60-0EEA2DEB76FE}" srcOrd="1" destOrd="0" presId="urn:microsoft.com/office/officeart/2005/8/layout/vList2"/>
    <dgm:cxn modelId="{F9632819-D61D-4351-8100-15993E67012B}" type="presParOf" srcId="{73EB6C37-3D2F-4571-8570-C4DD04F55ABC}" destId="{D36A2591-0FE1-424A-9D07-DD6D0C63E7CE}" srcOrd="2" destOrd="0" presId="urn:microsoft.com/office/officeart/2005/8/layout/vList2"/>
    <dgm:cxn modelId="{FA19E049-EC42-4A00-B7E3-DE3186286124}" type="presParOf" srcId="{73EB6C37-3D2F-4571-8570-C4DD04F55ABC}" destId="{953E9896-94C2-4703-A7F0-ED29C5BD18DD}" srcOrd="3" destOrd="0" presId="urn:microsoft.com/office/officeart/2005/8/layout/vList2"/>
    <dgm:cxn modelId="{1F072712-DDEF-41BE-ACE9-A7581088830C}" type="presParOf" srcId="{73EB6C37-3D2F-4571-8570-C4DD04F55ABC}" destId="{2330E1C5-7655-435F-BB3D-22EA48CAC8C8}" srcOrd="4" destOrd="0" presId="urn:microsoft.com/office/officeart/2005/8/layout/vList2"/>
    <dgm:cxn modelId="{9159EED6-FD98-4530-9B6C-015DA44B614F}" type="presParOf" srcId="{73EB6C37-3D2F-4571-8570-C4DD04F55ABC}" destId="{B4025150-D388-4B65-8BC9-7E372961B64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3BE1B-287C-40D7-92A7-7F53D99AD3D3}">
      <dsp:nvSpPr>
        <dsp:cNvPr id="0" name=""/>
        <dsp:cNvSpPr/>
      </dsp:nvSpPr>
      <dsp:spPr>
        <a:xfrm>
          <a:off x="0" y="19844"/>
          <a:ext cx="10691265" cy="702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000" kern="1200"/>
            <a:t>Artykuł:</a:t>
          </a:r>
          <a:endParaRPr lang="en-US" sz="3000" kern="1200"/>
        </a:p>
      </dsp:txBody>
      <dsp:txXfrm>
        <a:off x="34269" y="54113"/>
        <a:ext cx="10622727" cy="633462"/>
      </dsp:txXfrm>
    </dsp:sp>
    <dsp:sp modelId="{BE64812A-2B18-46D5-9C60-0EEA2DEB76FE}">
      <dsp:nvSpPr>
        <dsp:cNvPr id="0" name=""/>
        <dsp:cNvSpPr/>
      </dsp:nvSpPr>
      <dsp:spPr>
        <a:xfrm>
          <a:off x="0" y="721844"/>
          <a:ext cx="10691265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9448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2300" kern="1200"/>
            <a:t>https://arxiv.org/pdf/1911.02042.pdf</a:t>
          </a:r>
          <a:endParaRPr lang="en-US" sz="2300" kern="1200"/>
        </a:p>
      </dsp:txBody>
      <dsp:txXfrm>
        <a:off x="0" y="721844"/>
        <a:ext cx="10691265" cy="496800"/>
      </dsp:txXfrm>
    </dsp:sp>
    <dsp:sp modelId="{D36A2591-0FE1-424A-9D07-DD6D0C63E7CE}">
      <dsp:nvSpPr>
        <dsp:cNvPr id="0" name=""/>
        <dsp:cNvSpPr/>
      </dsp:nvSpPr>
      <dsp:spPr>
        <a:xfrm>
          <a:off x="0" y="1218644"/>
          <a:ext cx="10691265" cy="702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000" kern="1200"/>
            <a:t>Github:</a:t>
          </a:r>
          <a:endParaRPr lang="en-US" sz="3000" kern="1200"/>
        </a:p>
      </dsp:txBody>
      <dsp:txXfrm>
        <a:off x="34269" y="1252913"/>
        <a:ext cx="10622727" cy="633462"/>
      </dsp:txXfrm>
    </dsp:sp>
    <dsp:sp modelId="{953E9896-94C2-4703-A7F0-ED29C5BD18DD}">
      <dsp:nvSpPr>
        <dsp:cNvPr id="0" name=""/>
        <dsp:cNvSpPr/>
      </dsp:nvSpPr>
      <dsp:spPr>
        <a:xfrm>
          <a:off x="0" y="1920644"/>
          <a:ext cx="10691265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9448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2300" kern="1200"/>
            <a:t>https://github.com/lethaiq/GRACE_KDD20</a:t>
          </a:r>
          <a:endParaRPr lang="en-US" sz="2300" kern="1200"/>
        </a:p>
      </dsp:txBody>
      <dsp:txXfrm>
        <a:off x="0" y="1920644"/>
        <a:ext cx="10691265" cy="496800"/>
      </dsp:txXfrm>
    </dsp:sp>
    <dsp:sp modelId="{2330E1C5-7655-435F-BB3D-22EA48CAC8C8}">
      <dsp:nvSpPr>
        <dsp:cNvPr id="0" name=""/>
        <dsp:cNvSpPr/>
      </dsp:nvSpPr>
      <dsp:spPr>
        <a:xfrm>
          <a:off x="0" y="2417444"/>
          <a:ext cx="10691265" cy="702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000" kern="1200"/>
            <a:t>Nagranie z konferencji:</a:t>
          </a:r>
          <a:endParaRPr lang="en-US" sz="3000" kern="1200"/>
        </a:p>
      </dsp:txBody>
      <dsp:txXfrm>
        <a:off x="34269" y="2451713"/>
        <a:ext cx="10622727" cy="633462"/>
      </dsp:txXfrm>
    </dsp:sp>
    <dsp:sp modelId="{B4025150-D388-4B65-8BC9-7E372961B64A}">
      <dsp:nvSpPr>
        <dsp:cNvPr id="0" name=""/>
        <dsp:cNvSpPr/>
      </dsp:nvSpPr>
      <dsp:spPr>
        <a:xfrm>
          <a:off x="0" y="3119444"/>
          <a:ext cx="10691265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9448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l-PL" sz="2300" kern="1200"/>
            <a:t>https://doi.org/10.1145/3394486.3403066</a:t>
          </a:r>
          <a:endParaRPr lang="en-US" sz="2300" kern="1200"/>
        </a:p>
      </dsp:txBody>
      <dsp:txXfrm>
        <a:off x="0" y="3119444"/>
        <a:ext cx="10691265" cy="496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B7C92-C421-4C14-93CC-089D9933E6C5}" type="datetimeFigureOut">
              <a:rPr lang="pl-PL" smtClean="0"/>
              <a:t>26.05.2021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1B012-0F20-4E72-AB74-C534E7A1F01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8852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3E179-5A1A-4E63-9F6B-4B19A60F0B64}" type="datetime1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23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3F10F-3FC6-4F1B-8B8C-C31829443CA8}" type="datetime1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93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3452E-2108-4270-8F57-7B6392E5F979}" type="datetime1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5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5CC4B-7DDA-4BB8-AF12-1CB1267F25BE}" type="datetime1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852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75D16-7B98-4DAD-BF64-17B237E4D8D3}" type="datetime1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26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1B40B-0FD8-4822-AF6A-E73511174468}" type="datetime1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12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4A41F-B0CB-45A8-A97E-FB34A642D0AE}" type="datetime1">
              <a:rPr lang="en-US" smtClean="0"/>
              <a:t>5/26/2021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9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CC7-795A-4F22-A4DF-8E7F447A9103}" type="datetime1">
              <a:rPr lang="en-US" smtClean="0"/>
              <a:t>5/26/2021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26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9A9CE-0D30-4AF1-9266-191C8B13996B}" type="datetime1">
              <a:rPr lang="en-US" smtClean="0"/>
              <a:t>5/26/2021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26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5A6BE-5BBF-44CF-97D5-E175598665AB}" type="datetime1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40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9241-E540-4DC3-A0C5-9FAA36980B1E}" type="datetime1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44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E3596E3-2FCB-4C9A-BC31-6AB80FD4D02F}" type="datetime1">
              <a:rPr lang="en-US" smtClean="0"/>
              <a:t>5/26/2021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53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0" r:id="rId6"/>
    <p:sldLayoutId id="2147483686" r:id="rId7"/>
    <p:sldLayoutId id="2147483687" r:id="rId8"/>
    <p:sldLayoutId id="2147483688" r:id="rId9"/>
    <p:sldLayoutId id="2147483689" r:id="rId10"/>
    <p:sldLayoutId id="214748369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4B27B66-F484-4B3B-A9A5-EFEF9B206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r>
              <a:rPr lang="pl-PL" dirty="0"/>
              <a:t>GRACE  wyjaśnianie przez element kontrastujący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2D883634-9699-4D4C-8B49-8810051DA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005657"/>
          </a:xfrm>
        </p:spPr>
        <p:txBody>
          <a:bodyPr>
            <a:normAutofit/>
          </a:bodyPr>
          <a:lstStyle/>
          <a:p>
            <a:r>
              <a:rPr lang="pl-PL" dirty="0"/>
              <a:t>Prezentuje: Piotr </a:t>
            </a:r>
            <a:r>
              <a:rPr lang="pl-PL" dirty="0" err="1"/>
              <a:t>Duszak</a:t>
            </a:r>
            <a:endParaRPr lang="pl-PL" dirty="0"/>
          </a:p>
        </p:txBody>
      </p:sp>
      <p:pic>
        <p:nvPicPr>
          <p:cNvPr id="27" name="Picture 3" descr="Abstrakcyjne renderowanie szklanych węzłów i siatki">
            <a:extLst>
              <a:ext uri="{FF2B5EF4-FFF2-40B4-BE49-F238E27FC236}">
                <a16:creationId xmlns:a16="http://schemas.microsoft.com/office/drawing/2014/main" id="{5117F88E-3491-4464-9E23-869133060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07" r="19259" b="-1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093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17B707-34C1-4AA8-9F9B-4EF462FF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Porównanie do innych metod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7970B51A-FD7D-4F49-967B-272FE8392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00" t="17522" r="8402" b="30485"/>
          <a:stretch/>
        </p:blipFill>
        <p:spPr>
          <a:xfrm>
            <a:off x="1388283" y="2530136"/>
            <a:ext cx="9315968" cy="3071674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B8BFD7B-05C4-4E7E-9527-0EF6A03C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6239" y="6356350"/>
            <a:ext cx="1105127" cy="365125"/>
          </a:xfrm>
        </p:spPr>
        <p:txBody>
          <a:bodyPr/>
          <a:lstStyle/>
          <a:p>
            <a:fld id="{C3DB2ADC-AF19-4574-8C10-79B5B04FCA27}" type="slidenum">
              <a:rPr lang="en-US" smtClean="0"/>
              <a:t>10</a:t>
            </a:fld>
            <a:r>
              <a:rPr lang="pl-PL" dirty="0"/>
              <a:t> /13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853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BA57F6A-94B7-4407-B5E3-685A9A9F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Eksperymenty na ludziach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89BF90A-89DC-43D9-9168-BEBBCF9DD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3871365" cy="3636088"/>
          </a:xfrm>
        </p:spPr>
        <p:txBody>
          <a:bodyPr/>
          <a:lstStyle/>
          <a:p>
            <a:r>
              <a:rPr lang="pl-PL"/>
              <a:t>3 hipotezy:</a:t>
            </a:r>
          </a:p>
          <a:p>
            <a:pPr lvl="1"/>
            <a:r>
              <a:rPr lang="pl-PL"/>
              <a:t>H</a:t>
            </a:r>
            <a:r>
              <a:rPr lang="pl-PL" baseline="-25000"/>
              <a:t>1</a:t>
            </a:r>
            <a:r>
              <a:rPr lang="pl-PL"/>
              <a:t> – GRACE jest bardziej intuicyjny i przyjazny dla użytkownika</a:t>
            </a:r>
          </a:p>
          <a:p>
            <a:pPr lvl="1"/>
            <a:r>
              <a:rPr lang="pl-PL"/>
              <a:t>H</a:t>
            </a:r>
            <a:r>
              <a:rPr lang="pl-PL" baseline="-25000"/>
              <a:t>2</a:t>
            </a:r>
            <a:r>
              <a:rPr lang="pl-PL"/>
              <a:t> – GRACE jest bardziej zrozumiały</a:t>
            </a:r>
          </a:p>
          <a:p>
            <a:pPr lvl="1"/>
            <a:r>
              <a:rPr lang="pl-PL"/>
              <a:t>H</a:t>
            </a:r>
            <a:r>
              <a:rPr lang="pl-PL" baseline="-25000"/>
              <a:t>3</a:t>
            </a:r>
            <a:r>
              <a:rPr lang="pl-PL"/>
              <a:t> – GRACE pozwala podejmować trafniejsze decyzje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37C03A1-04CF-4B6F-A963-629A1E557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5295" y="6356350"/>
            <a:ext cx="996071" cy="365125"/>
          </a:xfrm>
        </p:spPr>
        <p:txBody>
          <a:bodyPr/>
          <a:lstStyle/>
          <a:p>
            <a:fld id="{C3DB2ADC-AF19-4574-8C10-79B5B04FCA27}" type="slidenum">
              <a:rPr lang="en-US" smtClean="0"/>
              <a:t>11</a:t>
            </a:fld>
            <a:r>
              <a:rPr lang="pl-PL" dirty="0"/>
              <a:t> /13</a:t>
            </a:r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1A1E35C-8750-45BE-9747-046401F43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70" t="27702" r="4247" b="13445"/>
          <a:stretch/>
        </p:blipFill>
        <p:spPr>
          <a:xfrm>
            <a:off x="4268947" y="2293126"/>
            <a:ext cx="7426006" cy="3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33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CAC89BE-9B63-4311-9850-F227454A3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864072"/>
          </a:xfrm>
        </p:spPr>
        <p:txBody>
          <a:bodyPr>
            <a:normAutofit/>
          </a:bodyPr>
          <a:lstStyle/>
          <a:p>
            <a:r>
              <a:rPr lang="pl-PL"/>
              <a:t>Podsumowanie</a:t>
            </a:r>
            <a:endParaRPr lang="pl-PL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EF1A8C6-8F60-4EF2-B4D7-A5A5E94F6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ll about words | how to write a summary, styles for dates">
            <a:extLst>
              <a:ext uri="{FF2B5EF4-FFF2-40B4-BE49-F238E27FC236}">
                <a16:creationId xmlns:a16="http://schemas.microsoft.com/office/drawing/2014/main" id="{EAA021F3-1855-4176-9110-F1685B18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099" y="2776210"/>
            <a:ext cx="3398089" cy="210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12270BF-A307-4C5B-8FD7-D9A59DCF7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971" y="1906418"/>
            <a:ext cx="6693941" cy="3923165"/>
          </a:xfrm>
        </p:spPr>
        <p:txBody>
          <a:bodyPr>
            <a:normAutofit/>
          </a:bodyPr>
          <a:lstStyle/>
          <a:p>
            <a:r>
              <a:rPr lang="pl-PL" dirty="0"/>
              <a:t>Nowy algorytm służący do wyjaśniania sieci neuronowych (czy tylko?), gdy wejściem są dane tabelaryczne</a:t>
            </a:r>
          </a:p>
          <a:p>
            <a:r>
              <a:rPr lang="pl-PL" dirty="0"/>
              <a:t>Podający wyjaśnienia w czytelny dla końcowego użytkownika sposób w postaci:</a:t>
            </a:r>
          </a:p>
          <a:p>
            <a:pPr lvl="1"/>
            <a:r>
              <a:rPr lang="pl-PL" dirty="0"/>
              <a:t>Model zaklasyfikował jako X, a nie jako Y, bo…</a:t>
            </a:r>
          </a:p>
          <a:p>
            <a:r>
              <a:rPr lang="pl-PL" dirty="0"/>
              <a:t>Bardziej intuicyjny i zrozumiały niż LIME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D9760AA-CA3F-4C65-B688-B44307731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F3F0AF4-A512-4DAA-A343-D83AFCCC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1407" y="6356350"/>
            <a:ext cx="107996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r>
              <a:rPr lang="pl-PL" dirty="0"/>
              <a:t> /13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09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3FB9C9-D7A3-4185-B431-AB0E3A6F3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Odnośniki</a:t>
            </a:r>
          </a:p>
        </p:txBody>
      </p:sp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D1B5BD03-89D7-4783-B5F2-86690CB0E7A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0635" y="2293126"/>
          <a:ext cx="10691265" cy="3636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96E55CE-AD6A-4F72-AB93-5B76AEBF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4961" y="6356350"/>
            <a:ext cx="1046405" cy="365125"/>
          </a:xfrm>
        </p:spPr>
        <p:txBody>
          <a:bodyPr/>
          <a:lstStyle/>
          <a:p>
            <a:fld id="{C3DB2ADC-AF19-4574-8C10-79B5B04FCA27}" type="slidenum">
              <a:rPr lang="en-US" smtClean="0"/>
              <a:t>13</a:t>
            </a:fld>
            <a:r>
              <a:rPr lang="pl-PL" dirty="0"/>
              <a:t> /13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56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8EFCCF-1551-4023-A8B5-21F7E7F7D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GRACE: Generating Concise and Informative Contrastive Sample</a:t>
            </a:r>
            <a:br>
              <a:rPr lang="en-US" sz="2400" dirty="0"/>
            </a:br>
            <a:r>
              <a:rPr lang="en-US" sz="2400" dirty="0"/>
              <a:t>to Explain Neural Network Model’s Prediction</a:t>
            </a:r>
            <a:endParaRPr lang="pl-PL" sz="2400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B2B752B-276F-4938-9752-16BADE94FD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Opublikowana w 2020 roku jako materiał konferencyjny: </a:t>
            </a:r>
            <a:r>
              <a:rPr lang="en-US" i="1" dirty="0"/>
              <a:t>KDD '20: Proceedings of the 26th ACM SIGKDD International Conference on Knowledge Discovery &amp; Data Mining</a:t>
            </a:r>
            <a:endParaRPr lang="pl-PL" i="1" dirty="0"/>
          </a:p>
          <a:p>
            <a:pPr marL="0" indent="0">
              <a:buNone/>
            </a:pPr>
            <a:endParaRPr lang="pl-PL" i="1" dirty="0"/>
          </a:p>
          <a:p>
            <a:r>
              <a:rPr lang="pl-PL" dirty="0"/>
              <a:t>Cytowana 4 razy</a:t>
            </a:r>
          </a:p>
        </p:txBody>
      </p:sp>
      <p:sp>
        <p:nvSpPr>
          <p:cNvPr id="12" name="Symbol zastępczy zawartości 11">
            <a:extLst>
              <a:ext uri="{FF2B5EF4-FFF2-40B4-BE49-F238E27FC236}">
                <a16:creationId xmlns:a16="http://schemas.microsoft.com/office/drawing/2014/main" id="{89919036-62A9-4503-8874-F412E6C7A4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pl-PL" dirty="0"/>
              <a:t>Autorzy:</a:t>
            </a:r>
          </a:p>
          <a:p>
            <a:pPr lvl="1"/>
            <a:r>
              <a:rPr lang="pl-PL" dirty="0" err="1"/>
              <a:t>Thai</a:t>
            </a:r>
            <a:r>
              <a:rPr lang="pl-PL" dirty="0"/>
              <a:t> Le – 154 </a:t>
            </a:r>
            <a:r>
              <a:rPr lang="pl-PL" dirty="0" err="1"/>
              <a:t>cytowań</a:t>
            </a:r>
            <a:endParaRPr lang="pl-PL" dirty="0"/>
          </a:p>
          <a:p>
            <a:pPr lvl="1"/>
            <a:endParaRPr lang="pl-PL" dirty="0"/>
          </a:p>
          <a:p>
            <a:pPr lvl="1"/>
            <a:endParaRPr lang="pl-PL" dirty="0"/>
          </a:p>
          <a:p>
            <a:pPr lvl="1"/>
            <a:r>
              <a:rPr lang="pl-PL" dirty="0" err="1"/>
              <a:t>Suhang</a:t>
            </a:r>
            <a:r>
              <a:rPr lang="pl-PL" dirty="0"/>
              <a:t> </a:t>
            </a:r>
            <a:r>
              <a:rPr lang="pl-PL" dirty="0" err="1"/>
              <a:t>Wang</a:t>
            </a:r>
            <a:r>
              <a:rPr lang="pl-PL" dirty="0"/>
              <a:t> – 5690 </a:t>
            </a:r>
            <a:r>
              <a:rPr lang="pl-PL" dirty="0" err="1"/>
              <a:t>cytowań</a:t>
            </a:r>
            <a:endParaRPr lang="pl-PL" dirty="0"/>
          </a:p>
          <a:p>
            <a:pPr lvl="1"/>
            <a:endParaRPr lang="pl-PL" dirty="0"/>
          </a:p>
          <a:p>
            <a:pPr lvl="1"/>
            <a:endParaRPr lang="pl-PL" dirty="0"/>
          </a:p>
          <a:p>
            <a:pPr lvl="1"/>
            <a:r>
              <a:rPr lang="pl-PL" dirty="0" err="1"/>
              <a:t>Dongwon</a:t>
            </a:r>
            <a:r>
              <a:rPr lang="pl-PL" dirty="0"/>
              <a:t> Lee – 8095 </a:t>
            </a:r>
            <a:r>
              <a:rPr lang="pl-PL" dirty="0" err="1"/>
              <a:t>cytowań</a:t>
            </a:r>
            <a:endParaRPr lang="pl-PL" dirty="0"/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9611DEA0-1654-473A-BA1C-30FAD31B5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26" y="4208483"/>
            <a:ext cx="748936" cy="748936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BE2226F2-1E64-49DF-9828-63A268902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326" y="5329506"/>
            <a:ext cx="748937" cy="748937"/>
          </a:xfrm>
          <a:prstGeom prst="rect">
            <a:avLst/>
          </a:prstGeom>
        </p:spPr>
      </p:pic>
      <p:pic>
        <p:nvPicPr>
          <p:cNvPr id="1054" name="Picture 30" descr="Suhang Wang">
            <a:extLst>
              <a:ext uri="{FF2B5EF4-FFF2-40B4-BE49-F238E27FC236}">
                <a16:creationId xmlns:a16="http://schemas.microsoft.com/office/drawing/2014/main" id="{7D5413A7-A109-417B-BEA3-557835F68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325" y="3054531"/>
            <a:ext cx="748937" cy="74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ymbol zastępczy numeru slajdu 25">
            <a:extLst>
              <a:ext uri="{FF2B5EF4-FFF2-40B4-BE49-F238E27FC236}">
                <a16:creationId xmlns:a16="http://schemas.microsoft.com/office/drawing/2014/main" id="{FE738431-B850-4B35-89FA-7DEC4888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</a:t>
            </a:fld>
            <a:r>
              <a:rPr lang="pl-PL" dirty="0"/>
              <a:t>/13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074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>
            <a:extLst>
              <a:ext uri="{FF2B5EF4-FFF2-40B4-BE49-F238E27FC236}">
                <a16:creationId xmlns:a16="http://schemas.microsoft.com/office/drawing/2014/main" id="{BC935219-5DA8-4EE6-A29F-6B5FCCCE2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</p:spPr>
        <p:txBody>
          <a:bodyPr>
            <a:normAutofit/>
          </a:bodyPr>
          <a:lstStyle/>
          <a:p>
            <a:r>
              <a:rPr lang="pl-PL"/>
              <a:t>Motywacja</a:t>
            </a:r>
          </a:p>
        </p:txBody>
      </p:sp>
      <p:sp>
        <p:nvSpPr>
          <p:cNvPr id="14" name="Symbol zastępczy zawartości 13">
            <a:extLst>
              <a:ext uri="{FF2B5EF4-FFF2-40B4-BE49-F238E27FC236}">
                <a16:creationId xmlns:a16="http://schemas.microsoft.com/office/drawing/2014/main" id="{C3CB472C-D0DC-4F96-9545-CF6B2695B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92350"/>
            <a:ext cx="5395912" cy="3636963"/>
          </a:xfrm>
        </p:spPr>
        <p:txBody>
          <a:bodyPr>
            <a:normAutofit lnSpcReduction="10000"/>
          </a:bodyPr>
          <a:lstStyle/>
          <a:p>
            <a:r>
              <a:rPr lang="pl-PL" dirty="0"/>
              <a:t>Dane tabelaryczne są istotne w wielu ważnych dziedzinach</a:t>
            </a:r>
          </a:p>
          <a:p>
            <a:r>
              <a:rPr lang="pl-PL" strike="sngStrike" dirty="0"/>
              <a:t>Brak metod wyjaśniania dla sieci działających na danych tabelarycznych</a:t>
            </a:r>
          </a:p>
          <a:p>
            <a:r>
              <a:rPr lang="pl-PL" dirty="0"/>
              <a:t>Dotychczasowe metody (jak np. LIME) są mało czytelne dla zwykłego użytkownika</a:t>
            </a:r>
          </a:p>
          <a:p>
            <a:pPr lvl="1"/>
            <a:r>
              <a:rPr lang="pl-PL" dirty="0"/>
              <a:t>Lepszy sposób prezentowania wyjaśnienia</a:t>
            </a:r>
          </a:p>
          <a:p>
            <a:r>
              <a:rPr lang="pl-PL" dirty="0"/>
              <a:t>Cechy bywają bardzo silnie skorelowane:</a:t>
            </a:r>
          </a:p>
          <a:p>
            <a:pPr lvl="1"/>
            <a:r>
              <a:rPr lang="pl-PL" dirty="0"/>
              <a:t>Które z nich wybierać?</a:t>
            </a:r>
          </a:p>
        </p:txBody>
      </p:sp>
      <p:sp>
        <p:nvSpPr>
          <p:cNvPr id="16" name="Symbol zastępczy numeru slajdu 15">
            <a:extLst>
              <a:ext uri="{FF2B5EF4-FFF2-40B4-BE49-F238E27FC236}">
                <a16:creationId xmlns:a16="http://schemas.microsoft.com/office/drawing/2014/main" id="{AC4311A6-65B9-411E-B660-338123F0F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4352" y="6356350"/>
            <a:ext cx="887573" cy="365125"/>
          </a:xfrm>
        </p:spPr>
        <p:txBody>
          <a:bodyPr>
            <a:normAutofit lnSpcReduction="10000"/>
          </a:bodyPr>
          <a:lstStyle/>
          <a:p>
            <a:fld id="{C3DB2ADC-AF19-4574-8C10-79B5B04FCA27}" type="slidenum">
              <a:rPr lang="en-US" smtClean="0"/>
              <a:pPr/>
              <a:t>3</a:t>
            </a:fld>
            <a:r>
              <a:rPr lang="pl-PL" dirty="0"/>
              <a:t> /13</a:t>
            </a:r>
            <a:endParaRPr lang="en-US" dirty="0"/>
          </a:p>
        </p:txBody>
      </p:sp>
      <p:pic>
        <p:nvPicPr>
          <p:cNvPr id="21" name="Obraz 20">
            <a:extLst>
              <a:ext uri="{FF2B5EF4-FFF2-40B4-BE49-F238E27FC236}">
                <a16:creationId xmlns:a16="http://schemas.microsoft.com/office/drawing/2014/main" id="{B491FBB6-E57B-4626-926D-A8A22500C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075" y="2578330"/>
            <a:ext cx="4822825" cy="24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66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92EE83F-B20F-45C3-8EAA-B0CC34514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element kontrastujący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ela 6">
                <a:extLst>
                  <a:ext uri="{FF2B5EF4-FFF2-40B4-BE49-F238E27FC236}">
                    <a16:creationId xmlns:a16="http://schemas.microsoft.com/office/drawing/2014/main" id="{A87B1A16-B2D1-4234-94A3-E4168E3F5F0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27519520"/>
                  </p:ext>
                </p:extLst>
              </p:nvPr>
            </p:nvGraphicFramePr>
            <p:xfrm>
              <a:off x="700088" y="1865733"/>
              <a:ext cx="977776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4546">
                      <a:extLst>
                        <a:ext uri="{9D8B030D-6E8A-4147-A177-3AD203B41FA5}">
                          <a16:colId xmlns:a16="http://schemas.microsoft.com/office/drawing/2014/main" val="1408928391"/>
                        </a:ext>
                      </a:extLst>
                    </a:gridCol>
                    <a:gridCol w="1907799">
                      <a:extLst>
                        <a:ext uri="{9D8B030D-6E8A-4147-A177-3AD203B41FA5}">
                          <a16:colId xmlns:a16="http://schemas.microsoft.com/office/drawing/2014/main" val="2426482073"/>
                        </a:ext>
                      </a:extLst>
                    </a:gridCol>
                    <a:gridCol w="2072081">
                      <a:extLst>
                        <a:ext uri="{9D8B030D-6E8A-4147-A177-3AD203B41FA5}">
                          <a16:colId xmlns:a16="http://schemas.microsoft.com/office/drawing/2014/main" val="4212997554"/>
                        </a:ext>
                      </a:extLst>
                    </a:gridCol>
                    <a:gridCol w="1744910">
                      <a:extLst>
                        <a:ext uri="{9D8B030D-6E8A-4147-A177-3AD203B41FA5}">
                          <a16:colId xmlns:a16="http://schemas.microsoft.com/office/drawing/2014/main" val="78892743"/>
                        </a:ext>
                      </a:extLst>
                    </a:gridCol>
                    <a:gridCol w="1593908">
                      <a:extLst>
                        <a:ext uri="{9D8B030D-6E8A-4147-A177-3AD203B41FA5}">
                          <a16:colId xmlns:a16="http://schemas.microsoft.com/office/drawing/2014/main" val="4046946017"/>
                        </a:ext>
                      </a:extLst>
                    </a:gridCol>
                    <a:gridCol w="1434518">
                      <a:extLst>
                        <a:ext uri="{9D8B030D-6E8A-4147-A177-3AD203B41FA5}">
                          <a16:colId xmlns:a16="http://schemas.microsoft.com/office/drawing/2014/main" val="10194491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Cecha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Częstość „</a:t>
                          </a:r>
                          <a:r>
                            <a:rPr lang="pl-PL" dirty="0" err="1"/>
                            <a:t>now</a:t>
                          </a:r>
                          <a:r>
                            <a:rPr lang="pl-PL" dirty="0"/>
                            <a:t>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Częstość „</a:t>
                          </a:r>
                          <a:r>
                            <a:rPr lang="pl-PL" dirty="0" err="1"/>
                            <a:t>credit</a:t>
                          </a:r>
                          <a:r>
                            <a:rPr lang="pl-PL" dirty="0"/>
                            <a:t>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Częstość „!!!”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Częstość „!”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Klasa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63102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pl-PL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pl-PL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pl-PL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pl-PL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Nie spam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48911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pl-PL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pl-PL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l-PL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l-PL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pl-P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0.453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Spam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6401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ela 6">
                <a:extLst>
                  <a:ext uri="{FF2B5EF4-FFF2-40B4-BE49-F238E27FC236}">
                    <a16:creationId xmlns:a16="http://schemas.microsoft.com/office/drawing/2014/main" id="{A87B1A16-B2D1-4234-94A3-E4168E3F5F0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527519520"/>
                  </p:ext>
                </p:extLst>
              </p:nvPr>
            </p:nvGraphicFramePr>
            <p:xfrm>
              <a:off x="700088" y="1865733"/>
              <a:ext cx="9777762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4546">
                      <a:extLst>
                        <a:ext uri="{9D8B030D-6E8A-4147-A177-3AD203B41FA5}">
                          <a16:colId xmlns:a16="http://schemas.microsoft.com/office/drawing/2014/main" val="1408928391"/>
                        </a:ext>
                      </a:extLst>
                    </a:gridCol>
                    <a:gridCol w="1907799">
                      <a:extLst>
                        <a:ext uri="{9D8B030D-6E8A-4147-A177-3AD203B41FA5}">
                          <a16:colId xmlns:a16="http://schemas.microsoft.com/office/drawing/2014/main" val="2426482073"/>
                        </a:ext>
                      </a:extLst>
                    </a:gridCol>
                    <a:gridCol w="2072081">
                      <a:extLst>
                        <a:ext uri="{9D8B030D-6E8A-4147-A177-3AD203B41FA5}">
                          <a16:colId xmlns:a16="http://schemas.microsoft.com/office/drawing/2014/main" val="4212997554"/>
                        </a:ext>
                      </a:extLst>
                    </a:gridCol>
                    <a:gridCol w="1744910">
                      <a:extLst>
                        <a:ext uri="{9D8B030D-6E8A-4147-A177-3AD203B41FA5}">
                          <a16:colId xmlns:a16="http://schemas.microsoft.com/office/drawing/2014/main" val="78892743"/>
                        </a:ext>
                      </a:extLst>
                    </a:gridCol>
                    <a:gridCol w="1593908">
                      <a:extLst>
                        <a:ext uri="{9D8B030D-6E8A-4147-A177-3AD203B41FA5}">
                          <a16:colId xmlns:a16="http://schemas.microsoft.com/office/drawing/2014/main" val="4046946017"/>
                        </a:ext>
                      </a:extLst>
                    </a:gridCol>
                    <a:gridCol w="1434518">
                      <a:extLst>
                        <a:ext uri="{9D8B030D-6E8A-4147-A177-3AD203B41FA5}">
                          <a16:colId xmlns:a16="http://schemas.microsoft.com/office/drawing/2014/main" val="10194491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Cecha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Częstość „</a:t>
                          </a:r>
                          <a:r>
                            <a:rPr lang="pl-PL" dirty="0" err="1"/>
                            <a:t>now</a:t>
                          </a:r>
                          <a:r>
                            <a:rPr lang="pl-PL" dirty="0"/>
                            <a:t>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Częstość „</a:t>
                          </a:r>
                          <a:r>
                            <a:rPr lang="pl-PL" dirty="0" err="1"/>
                            <a:t>credit</a:t>
                          </a:r>
                          <a:r>
                            <a:rPr lang="pl-PL" dirty="0"/>
                            <a:t>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Częstość „!!!”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Częstość „!”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Klasa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63102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2"/>
                          <a:stretch>
                            <a:fillRect l="-595" t="-109836" r="-85773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Nie spam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48911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2"/>
                          <a:stretch>
                            <a:fillRect l="-595" t="-209836" r="-85773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0.453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Spam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6401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64177418-7F65-414A-8973-E74ADA88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8606" y="6356350"/>
            <a:ext cx="932760" cy="365125"/>
          </a:xfrm>
        </p:spPr>
        <p:txBody>
          <a:bodyPr/>
          <a:lstStyle/>
          <a:p>
            <a:fld id="{C3DB2ADC-AF19-4574-8C10-79B5B04FCA27}" type="slidenum">
              <a:rPr lang="en-US" smtClean="0"/>
              <a:t>4</a:t>
            </a:fld>
            <a:r>
              <a:rPr lang="pl-PL" dirty="0"/>
              <a:t> /13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a 6">
                <a:extLst>
                  <a:ext uri="{FF2B5EF4-FFF2-40B4-BE49-F238E27FC236}">
                    <a16:creationId xmlns:a16="http://schemas.microsoft.com/office/drawing/2014/main" id="{CE10ED6A-16D9-4125-8AA7-48915EEBF4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78304384"/>
                  </p:ext>
                </p:extLst>
              </p:nvPr>
            </p:nvGraphicFramePr>
            <p:xfrm>
              <a:off x="700088" y="3233550"/>
              <a:ext cx="9777762" cy="1376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4546">
                      <a:extLst>
                        <a:ext uri="{9D8B030D-6E8A-4147-A177-3AD203B41FA5}">
                          <a16:colId xmlns:a16="http://schemas.microsoft.com/office/drawing/2014/main" val="1408928391"/>
                        </a:ext>
                      </a:extLst>
                    </a:gridCol>
                    <a:gridCol w="1907799">
                      <a:extLst>
                        <a:ext uri="{9D8B030D-6E8A-4147-A177-3AD203B41FA5}">
                          <a16:colId xmlns:a16="http://schemas.microsoft.com/office/drawing/2014/main" val="2426482073"/>
                        </a:ext>
                      </a:extLst>
                    </a:gridCol>
                    <a:gridCol w="2072081">
                      <a:extLst>
                        <a:ext uri="{9D8B030D-6E8A-4147-A177-3AD203B41FA5}">
                          <a16:colId xmlns:a16="http://schemas.microsoft.com/office/drawing/2014/main" val="4212997554"/>
                        </a:ext>
                      </a:extLst>
                    </a:gridCol>
                    <a:gridCol w="3338818">
                      <a:extLst>
                        <a:ext uri="{9D8B030D-6E8A-4147-A177-3AD203B41FA5}">
                          <a16:colId xmlns:a16="http://schemas.microsoft.com/office/drawing/2014/main" val="78892743"/>
                        </a:ext>
                      </a:extLst>
                    </a:gridCol>
                    <a:gridCol w="1434518">
                      <a:extLst>
                        <a:ext uri="{9D8B030D-6E8A-4147-A177-3AD203B41FA5}">
                          <a16:colId xmlns:a16="http://schemas.microsoft.com/office/drawing/2014/main" val="101944919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Cecha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Częstość „</a:t>
                          </a:r>
                          <a:r>
                            <a:rPr lang="pl-PL" dirty="0" err="1"/>
                            <a:t>you</a:t>
                          </a:r>
                          <a:r>
                            <a:rPr lang="pl-PL" dirty="0"/>
                            <a:t>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Częstość „</a:t>
                          </a:r>
                          <a:r>
                            <a:rPr lang="pl-PL" dirty="0" err="1"/>
                            <a:t>direct</a:t>
                          </a:r>
                          <a:r>
                            <a:rPr lang="pl-PL" dirty="0"/>
                            <a:t>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Średnia długość słów pisanych wielkimi literami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Klasa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63102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pl-PL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pl-PL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pl-PL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pl-PL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158.0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Spam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4891150"/>
                      </a:ext>
                    </a:extLst>
                  </a:tr>
                  <a:tr h="308266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̃"/>
                                    <m:ctrlPr>
                                      <a:rPr lang="pl-PL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pl-PL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l-PL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l-PL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pl-P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Nie spam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6401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a 6">
                <a:extLst>
                  <a:ext uri="{FF2B5EF4-FFF2-40B4-BE49-F238E27FC236}">
                    <a16:creationId xmlns:a16="http://schemas.microsoft.com/office/drawing/2014/main" id="{CE10ED6A-16D9-4125-8AA7-48915EEBF41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78304384"/>
                  </p:ext>
                </p:extLst>
              </p:nvPr>
            </p:nvGraphicFramePr>
            <p:xfrm>
              <a:off x="700088" y="3233550"/>
              <a:ext cx="9777762" cy="1376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4546">
                      <a:extLst>
                        <a:ext uri="{9D8B030D-6E8A-4147-A177-3AD203B41FA5}">
                          <a16:colId xmlns:a16="http://schemas.microsoft.com/office/drawing/2014/main" val="1408928391"/>
                        </a:ext>
                      </a:extLst>
                    </a:gridCol>
                    <a:gridCol w="1907799">
                      <a:extLst>
                        <a:ext uri="{9D8B030D-6E8A-4147-A177-3AD203B41FA5}">
                          <a16:colId xmlns:a16="http://schemas.microsoft.com/office/drawing/2014/main" val="2426482073"/>
                        </a:ext>
                      </a:extLst>
                    </a:gridCol>
                    <a:gridCol w="2072081">
                      <a:extLst>
                        <a:ext uri="{9D8B030D-6E8A-4147-A177-3AD203B41FA5}">
                          <a16:colId xmlns:a16="http://schemas.microsoft.com/office/drawing/2014/main" val="4212997554"/>
                        </a:ext>
                      </a:extLst>
                    </a:gridCol>
                    <a:gridCol w="3338818">
                      <a:extLst>
                        <a:ext uri="{9D8B030D-6E8A-4147-A177-3AD203B41FA5}">
                          <a16:colId xmlns:a16="http://schemas.microsoft.com/office/drawing/2014/main" val="78892743"/>
                        </a:ext>
                      </a:extLst>
                    </a:gridCol>
                    <a:gridCol w="1434518">
                      <a:extLst>
                        <a:ext uri="{9D8B030D-6E8A-4147-A177-3AD203B41FA5}">
                          <a16:colId xmlns:a16="http://schemas.microsoft.com/office/drawing/2014/main" val="1019449195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Cecha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Częstość „</a:t>
                          </a:r>
                          <a:r>
                            <a:rPr lang="pl-PL" dirty="0" err="1"/>
                            <a:t>you</a:t>
                          </a:r>
                          <a:r>
                            <a:rPr lang="pl-PL" dirty="0"/>
                            <a:t>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Częstość „</a:t>
                          </a:r>
                          <a:r>
                            <a:rPr lang="pl-PL" dirty="0" err="1"/>
                            <a:t>direct</a:t>
                          </a:r>
                          <a:r>
                            <a:rPr lang="pl-PL" dirty="0"/>
                            <a:t>”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Średnia długość słów pisanych wielkimi literami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Klasa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63102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595" t="-183607" r="-85773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158.0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Spam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489115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3"/>
                          <a:stretch>
                            <a:fillRect l="-595" t="-288333" r="-857738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0.34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1.0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l-PL" dirty="0"/>
                            <a:t>Nie spam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16401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pole tekstowe 9">
            <a:extLst>
              <a:ext uri="{FF2B5EF4-FFF2-40B4-BE49-F238E27FC236}">
                <a16:creationId xmlns:a16="http://schemas.microsoft.com/office/drawing/2014/main" id="{F6872ABA-6493-4CA6-9CEB-870A73B335B6}"/>
              </a:ext>
            </a:extLst>
          </p:cNvPr>
          <p:cNvSpPr txBox="1"/>
          <p:nvPr/>
        </p:nvSpPr>
        <p:spPr>
          <a:xfrm>
            <a:off x="880844" y="4983061"/>
            <a:ext cx="977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Użytkownik chciałby wiedzieć, dlaczego model zaklasyfikował coś jako X, a nie jako Y?</a:t>
            </a:r>
          </a:p>
        </p:txBody>
      </p:sp>
    </p:spTree>
    <p:extLst>
      <p:ext uri="{BB962C8B-B14F-4D97-AF65-F5344CB8AC3E}">
        <p14:creationId xmlns:p14="http://schemas.microsoft.com/office/powerpoint/2010/main" val="425465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89784F-940F-4FE4-9892-8B4E2307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Element Kontrastujący</a:t>
            </a:r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742D3E2D-7884-40FE-AB41-F6188857FF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l-PL" dirty="0"/>
                  <a:t>Zaklasyfikowany jako inna klasa:</a:t>
                </a:r>
              </a:p>
              <a:p>
                <a:pPr marL="0" indent="0" algn="ctr">
                  <a:buNone/>
                </a:pPr>
                <a:r>
                  <a:rPr lang="pl-PL" dirty="0"/>
                  <a:t>	</a:t>
                </a:r>
                <a14:m>
                  <m:oMath xmlns:m="http://schemas.openxmlformats.org/officeDocument/2006/math">
                    <m:r>
                      <a:rPr lang="pl-PL" i="1" dirty="0" smtClean="0"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)) ≠ </m:t>
                    </m:r>
                    <m:r>
                      <a:rPr lang="pl-PL" i="1" dirty="0" err="1" smtClean="0"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pl-PL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pl-PL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pl-PL" dirty="0"/>
              </a:p>
              <a:p>
                <a:r>
                  <a:rPr lang="pl-PL" dirty="0"/>
                  <a:t>Różni się dla małej liczby kluczowych cech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| ≤ </m:t>
                      </m:r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pl-PL" dirty="0"/>
              </a:p>
              <a:p>
                <a:r>
                  <a:rPr lang="pl-PL" dirty="0"/>
                  <a:t>Kluczowe cechy są nieskorelowane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𝑆𝑈</m:t>
                      </m:r>
                      <m:d>
                        <m:dPr>
                          <m:ctrlPr>
                            <a:rPr lang="pl-PL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l-PL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l-PL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pl-PL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pl-PL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l-PL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pl-PL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e>
                      </m:d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  ∀</m:t>
                      </m:r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 ∈ </m:t>
                      </m:r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pl-PL" dirty="0"/>
              </a:p>
              <a:p>
                <a:r>
                  <a:rPr lang="pl-PL" dirty="0"/>
                  <a:t>Należy do dziedziny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pl-PL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 ∈ </m:t>
                      </m:r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𝑑𝑜𝑚</m:t>
                      </m:r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l-PL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dirty="0"/>
              </a:p>
              <a:p>
                <a:endParaRPr lang="pl-PL" dirty="0"/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742D3E2D-7884-40FE-AB41-F6188857FF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C8BC8E5-691B-42FE-80D2-5F1D56FE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8517" y="6356350"/>
            <a:ext cx="1012849" cy="365125"/>
          </a:xfrm>
        </p:spPr>
        <p:txBody>
          <a:bodyPr/>
          <a:lstStyle/>
          <a:p>
            <a:fld id="{C3DB2ADC-AF19-4574-8C10-79B5B04FCA27}" type="slidenum">
              <a:rPr lang="en-US" smtClean="0"/>
              <a:t>5</a:t>
            </a:fld>
            <a:r>
              <a:rPr lang="pl-PL" dirty="0"/>
              <a:t> /13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82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CA23110-4E44-4633-9273-B6E2C650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>
            <a:normAutofit/>
          </a:bodyPr>
          <a:lstStyle/>
          <a:p>
            <a:r>
              <a:rPr lang="pl-PL" dirty="0"/>
              <a:t>Cel</a:t>
            </a:r>
          </a:p>
        </p:txBody>
      </p:sp>
      <p:pic>
        <p:nvPicPr>
          <p:cNvPr id="17" name="Picture 5" descr="Lampu jalan tua dan cakrawala kota saat senja">
            <a:extLst>
              <a:ext uri="{FF2B5EF4-FFF2-40B4-BE49-F238E27FC236}">
                <a16:creationId xmlns:a16="http://schemas.microsoft.com/office/drawing/2014/main" id="{13B1BBCC-4026-4E8F-A6FD-C0942AA0B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" r="52323" b="2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7FD0F77A-5651-4EFB-9EBB-E6067DA18D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66943" y="2133600"/>
                <a:ext cx="6005933" cy="3774464"/>
              </a:xfrm>
            </p:spPr>
            <p:txBody>
              <a:bodyPr>
                <a:normAutofit/>
              </a:bodyPr>
              <a:lstStyle/>
              <a:p>
                <a:r>
                  <a:rPr lang="pl-PL" dirty="0"/>
                  <a:t>Dla danego </a:t>
                </a:r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dirty="0"/>
                  <a:t>oraz hiperparametrów K, </a:t>
                </a:r>
                <a14:m>
                  <m:oMath xmlns:m="http://schemas.openxmlformats.org/officeDocument/2006/math">
                    <m:r>
                      <a:rPr lang="pl-PL" i="1" dirty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pl-PL" dirty="0"/>
              </a:p>
              <a:p>
                <a:r>
                  <a:rPr lang="pl-PL" dirty="0"/>
                  <a:t>Znaleźć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l-PL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pl-PL" dirty="0"/>
                  <a:t> minimalizujące 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pl-PL" dirty="0"/>
                  <a:t> oraz spełniające: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l-PL" i="1" dirty="0" smtClean="0"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)) ≠ </m:t>
                    </m:r>
                    <m:r>
                      <a:rPr lang="pl-PL" i="1" dirty="0" err="1" smtClean="0"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pl-PL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pl-PL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pl-PL" dirty="0"/>
              </a:p>
              <a:p>
                <a:pPr lvl="1"/>
                <a14:m>
                  <m:oMath xmlns:m="http://schemas.openxmlformats.org/officeDocument/2006/math">
                    <m:r>
                      <a:rPr lang="pl-PL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| ≤ 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pl-PL" dirty="0"/>
              </a:p>
              <a:p>
                <a:pPr lvl="1"/>
                <a14:m>
                  <m:oMath xmlns:m="http://schemas.openxmlformats.org/officeDocument/2006/math">
                    <m:r>
                      <a:rPr lang="pl-PL" i="1" dirty="0" smtClean="0"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pl-PL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l-PL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pl-PL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pl-PL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pl-PL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</m:e>
                    </m:d>
                    <m:r>
                      <a:rPr lang="pl-PL" i="1" dirty="0" smtClean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  ∀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pl-PL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pl-PL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pl-PL" i="1" dirty="0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𝑑𝑜𝑚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l-PL" dirty="0"/>
              </a:p>
              <a:p>
                <a:pPr lvl="1"/>
                <a:endParaRPr lang="pl-PL" dirty="0"/>
              </a:p>
            </p:txBody>
          </p:sp>
        </mc:Choice>
        <mc:Fallback>
          <p:sp>
            <p:nvSpPr>
              <p:cNvPr id="3" name="Symbol zastępczy zawartości 2">
                <a:extLst>
                  <a:ext uri="{FF2B5EF4-FFF2-40B4-BE49-F238E27FC236}">
                    <a16:creationId xmlns:a16="http://schemas.microsoft.com/office/drawing/2014/main" id="{7FD0F77A-5651-4EFB-9EBB-E6067DA18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66943" y="2133600"/>
                <a:ext cx="6005933" cy="3774464"/>
              </a:xfrm>
              <a:blipFill>
                <a:blip r:embed="rId3"/>
                <a:stretch>
                  <a:fillRect l="-91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F925302-DDFD-4F96-A770-5B69EA91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4628" y="6356350"/>
            <a:ext cx="1096738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r>
              <a:rPr lang="pl-PL" dirty="0"/>
              <a:t> /13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565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E903BD-8776-45C9-AE3C-4F2336C4C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Algorytm Grace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3DE333C-8A1F-40EE-9FE7-19CB5453D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0462" y="6356350"/>
            <a:ext cx="970904" cy="365125"/>
          </a:xfrm>
        </p:spPr>
        <p:txBody>
          <a:bodyPr/>
          <a:lstStyle/>
          <a:p>
            <a:fld id="{C3DB2ADC-AF19-4574-8C10-79B5B04FCA27}" type="slidenum">
              <a:rPr lang="en-US" smtClean="0"/>
              <a:t>7</a:t>
            </a:fld>
            <a:r>
              <a:rPr lang="pl-PL" dirty="0"/>
              <a:t> /13</a:t>
            </a:r>
            <a:endParaRPr lang="en-US" dirty="0"/>
          </a:p>
        </p:txBody>
      </p:sp>
      <p:pic>
        <p:nvPicPr>
          <p:cNvPr id="23" name="Picture 1514">
            <a:extLst>
              <a:ext uri="{FF2B5EF4-FFF2-40B4-BE49-F238E27FC236}">
                <a16:creationId xmlns:a16="http://schemas.microsoft.com/office/drawing/2014/main" id="{84F7CA61-6248-4219-ADE6-683EB61954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92055" y="2286000"/>
            <a:ext cx="4903945" cy="3419762"/>
          </a:xfrm>
          <a:prstGeom prst="rect">
            <a:avLst/>
          </a:prstGeom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7E330808-D521-42C3-B19E-455CC07EE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74" t="55488" r="32726" b="24520"/>
          <a:stretch/>
        </p:blipFill>
        <p:spPr>
          <a:xfrm>
            <a:off x="5441689" y="2743484"/>
            <a:ext cx="6149677" cy="162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34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9E059DA-E91E-4AAD-8592-B790ED225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Przykładowe wyjaśnienia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D325F927-6900-4012-94EA-E6339C4DB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60" t="24586" r="8657" b="47225"/>
          <a:stretch/>
        </p:blipFill>
        <p:spPr>
          <a:xfrm>
            <a:off x="1005025" y="3038763"/>
            <a:ext cx="10181950" cy="1828800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188EEAC-5092-4E86-B3FB-6B7BC542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3684" y="6356350"/>
            <a:ext cx="987682" cy="365125"/>
          </a:xfrm>
        </p:spPr>
        <p:txBody>
          <a:bodyPr/>
          <a:lstStyle/>
          <a:p>
            <a:fld id="{C3DB2ADC-AF19-4574-8C10-79B5B04FCA27}" type="slidenum">
              <a:rPr lang="en-US" smtClean="0"/>
              <a:t>8</a:t>
            </a:fld>
            <a:r>
              <a:rPr lang="pl-PL" dirty="0"/>
              <a:t> /13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0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2121FE-CE28-47C2-A7C2-E840F0BC3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Testowanie jakości wyjaśnień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F0C84D1-51EE-45B7-BCF7-B7B513F41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725077E-EE91-4F9A-8CCB-7885FECC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54018" y="6356350"/>
            <a:ext cx="937348" cy="365125"/>
          </a:xfrm>
        </p:spPr>
        <p:txBody>
          <a:bodyPr/>
          <a:lstStyle/>
          <a:p>
            <a:fld id="{C3DB2ADC-AF19-4574-8C10-79B5B04FCA27}" type="slidenum">
              <a:rPr lang="en-US" smtClean="0"/>
              <a:t>9</a:t>
            </a:fld>
            <a:r>
              <a:rPr lang="pl-PL" dirty="0"/>
              <a:t> /13</a:t>
            </a:r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055CD9E-8542-47CB-959C-61810032C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46" t="54545" r="22500" b="30640"/>
          <a:stretch/>
        </p:blipFill>
        <p:spPr>
          <a:xfrm>
            <a:off x="737579" y="1978419"/>
            <a:ext cx="3003147" cy="821757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590E8492-7AB8-4AB7-8BE5-C50341C0F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03" t="52719" r="32803" b="31717"/>
          <a:stretch/>
        </p:blipFill>
        <p:spPr>
          <a:xfrm>
            <a:off x="790864" y="2878531"/>
            <a:ext cx="4871027" cy="821759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7C0949B5-8E71-47F0-AF67-CEBD39D6D5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09" t="52315" r="13030" b="32121"/>
          <a:stretch/>
        </p:blipFill>
        <p:spPr>
          <a:xfrm>
            <a:off x="808293" y="3838176"/>
            <a:ext cx="4446155" cy="801569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D11173FC-4AF3-4418-B0B6-494281A33A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43" t="44724" r="38305" b="40471"/>
          <a:stretch/>
        </p:blipFill>
        <p:spPr>
          <a:xfrm>
            <a:off x="790864" y="4635969"/>
            <a:ext cx="3842328" cy="800862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BB7972B7-42E7-40FF-8B23-45A3192690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030" t="50000" r="35152" b="36296"/>
          <a:stretch/>
        </p:blipFill>
        <p:spPr>
          <a:xfrm>
            <a:off x="826765" y="5436831"/>
            <a:ext cx="4027721" cy="66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8236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454</Words>
  <Application>Microsoft Office PowerPoint</Application>
  <PresentationFormat>Panoramiczny</PresentationFormat>
  <Paragraphs>105</Paragraphs>
  <Slides>13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Calisto MT</vt:lpstr>
      <vt:lpstr>Cambria Math</vt:lpstr>
      <vt:lpstr>Univers Condensed</vt:lpstr>
      <vt:lpstr>ChronicleVTI</vt:lpstr>
      <vt:lpstr>GRACE  wyjaśnianie przez element kontrastujący</vt:lpstr>
      <vt:lpstr>GRACE: Generating Concise and Informative Contrastive Sample to Explain Neural Network Model’s Prediction</vt:lpstr>
      <vt:lpstr>Motywacja</vt:lpstr>
      <vt:lpstr>element kontrastujący</vt:lpstr>
      <vt:lpstr>Element Kontrastujący</vt:lpstr>
      <vt:lpstr>Cel</vt:lpstr>
      <vt:lpstr>Algorytm Grace</vt:lpstr>
      <vt:lpstr>Przykładowe wyjaśnienia</vt:lpstr>
      <vt:lpstr>Testowanie jakości wyjaśnień</vt:lpstr>
      <vt:lpstr>Porównanie do innych metod</vt:lpstr>
      <vt:lpstr>Eksperymenty na ludziach</vt:lpstr>
      <vt:lpstr>Podsumowanie</vt:lpstr>
      <vt:lpstr>Odnośniki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GRACE  wyjaśnianie przez kontrprzykład</dc:title>
  <dc:creator>User</dc:creator>
  <cp:lastModifiedBy>User</cp:lastModifiedBy>
  <cp:revision>19</cp:revision>
  <dcterms:created xsi:type="dcterms:W3CDTF">2021-05-26T14:54:43Z</dcterms:created>
  <dcterms:modified xsi:type="dcterms:W3CDTF">2021-05-26T18:22:12Z</dcterms:modified>
</cp:coreProperties>
</file>